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270" r:id="rId3"/>
    <p:sldId id="491" r:id="rId4"/>
    <p:sldId id="492" r:id="rId5"/>
    <p:sldId id="493" r:id="rId6"/>
    <p:sldId id="494" r:id="rId7"/>
    <p:sldId id="495" r:id="rId8"/>
    <p:sldId id="496" r:id="rId9"/>
    <p:sldId id="478" r:id="rId10"/>
    <p:sldId id="299" r:id="rId11"/>
    <p:sldId id="497" r:id="rId12"/>
    <p:sldId id="498" r:id="rId13"/>
    <p:sldId id="297" r:id="rId14"/>
    <p:sldId id="499" r:id="rId15"/>
    <p:sldId id="500" r:id="rId16"/>
    <p:sldId id="501" r:id="rId17"/>
    <p:sldId id="310" r:id="rId18"/>
    <p:sldId id="502" r:id="rId19"/>
    <p:sldId id="298" r:id="rId20"/>
    <p:sldId id="306" r:id="rId21"/>
    <p:sldId id="486" r:id="rId22"/>
    <p:sldId id="302" r:id="rId23"/>
    <p:sldId id="503" r:id="rId24"/>
    <p:sldId id="313" r:id="rId25"/>
    <p:sldId id="311" r:id="rId26"/>
    <p:sldId id="312" r:id="rId27"/>
    <p:sldId id="487" r:id="rId28"/>
    <p:sldId id="483" r:id="rId29"/>
    <p:sldId id="504" r:id="rId30"/>
    <p:sldId id="505" r:id="rId31"/>
    <p:sldId id="506" r:id="rId32"/>
    <p:sldId id="481" r:id="rId33"/>
    <p:sldId id="482" r:id="rId34"/>
    <p:sldId id="484" r:id="rId35"/>
    <p:sldId id="480" r:id="rId36"/>
    <p:sldId id="485" r:id="rId37"/>
    <p:sldId id="488" r:id="rId38"/>
    <p:sldId id="489" r:id="rId39"/>
    <p:sldId id="490" r:id="rId40"/>
    <p:sldId id="309" r:id="rId41"/>
    <p:sldId id="479" r:id="rId42"/>
    <p:sldId id="300" r:id="rId43"/>
    <p:sldId id="307" r:id="rId44"/>
    <p:sldId id="290" r:id="rId45"/>
    <p:sldId id="295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1.emf"/><Relationship Id="rId5" Type="http://schemas.openxmlformats.org/officeDocument/2006/relationships/image" Target="../media/image24.png"/><Relationship Id="rId10" Type="http://schemas.openxmlformats.org/officeDocument/2006/relationships/image" Target="../media/image20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wmf"/><Relationship Id="rId7" Type="http://schemas.openxmlformats.org/officeDocument/2006/relationships/image" Target="../media/image4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Обзор операции свертка в приложении классических методов компьютерного зрения. </a:t>
            </a:r>
            <a:endParaRPr lang="ru-RU" altLang="ru-RU" sz="48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1.3.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1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6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6291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65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46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8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lvl="1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/2−1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/2−1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7429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Операция дополнения нулями называется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padding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или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zero</a:t>
                </a:r>
                <a:r>
                  <a:rPr lang="ru-RU" sz="20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padding</a:t>
                </a:r>
                <a:r>
                  <a:rPr lang="ru-RU" sz="20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попиксильные</a:t>
            </a:r>
            <a:r>
              <a:rPr lang="ru-RU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8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</p:txBody>
      </p:sp>
    </p:spTree>
    <p:extLst>
      <p:ext uri="{BB962C8B-B14F-4D97-AF65-F5344CB8AC3E}">
        <p14:creationId xmlns:p14="http://schemas.microsoft.com/office/powerpoint/2010/main" val="331472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08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3383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[[0.01221818 0.01226579 0.01229991 0.01232043 0.01232727 0.01232043 0.01229991 0.01226579 0.01221818]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ru-RU" sz="1300" dirty="0">
                <a:solidFill>
                  <a:schemeClr val="bg1"/>
                </a:solidFill>
              </a:rPr>
              <a:t> 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[0.01232727 0.01237531 0.01240973 0.01243043 0.01243734 0.01243043 0.01240973 0.01237531 0.01232727]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bg1"/>
                </a:solidFill>
              </a:rPr>
              <a:t>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1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[[0.01221818 0.01226579 0.01229991 0.01232043 0.01232727 0.01232043 0.01229991 0.01226579 0.01221818]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ru-RU" sz="1300" dirty="0">
                <a:solidFill>
                  <a:schemeClr val="bg1"/>
                </a:solidFill>
              </a:rPr>
              <a:t> 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[0.01232727 0.01237531 0.01240973 0.01243043 0.01243734 0.01243043 0.01240973 0.01237531 0.01232727]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bg1"/>
                </a:solidFill>
              </a:rPr>
              <a:t>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9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bg1"/>
                </a:solidFill>
              </a:rPr>
              <a:t>Повышение резкости</a:t>
            </a:r>
            <a:r>
              <a:rPr lang="en-US" sz="2000" b="1" dirty="0">
                <a:solidFill>
                  <a:schemeClr val="bg1"/>
                </a:solidFill>
              </a:rPr>
              <a:t> –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добавим к изображению ту часть, мы бы убрали при его размытии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/>
                <a:t>[[0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1 0 0 0 0]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+</a:t>
              </a:r>
              <a:endParaRPr lang="ru-RU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/>
                <a:t>[[0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1 0 0 0 0]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)⋅81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81</a:t>
              </a:r>
              <a:r>
                <a:rPr lang="ru-RU" sz="1200" dirty="0"/>
                <a:t>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</a:t>
              </a:r>
              <a:r>
                <a:rPr lang="en-US" sz="1200" dirty="0"/>
                <a:t>]</a:t>
              </a:r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</a:rPr>
              <a:t>Самый простой </a:t>
            </a:r>
            <a:b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</a:rPr>
              <a:t>фильтр резкости: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6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25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5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66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4563331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8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800" dirty="0" err="1">
                <a:solidFill>
                  <a:schemeClr val="bg1"/>
                </a:solidFill>
              </a:rPr>
              <a:t>эквивализация</a:t>
            </a:r>
            <a:r>
              <a:rPr lang="ru-RU" sz="28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094474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Медианный фильтр: вычисление медианного значения для каждой позиции окна фильтра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6" y="2742171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Билатеральный фильтр: чем меньше разность интенсивностей соседних пикселей, тем для них больше размытие.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96" y="2808159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29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r>
              <a:rPr lang="ru-RU" dirty="0"/>
              <a:t>1. Выберете утверждение соответствующее операции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может быть представлена как набор результатов суммирования перемноженных значений ядра и окна изображений, полученных в результате скольжения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может быть представлена как матричное перемножение между напрямую заданным ядром свертки с исходным изображением.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может быть представлена как результат поэлементного перемножения между напрямую заданным ядром свертки с исходным изображением.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12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738688"/>
          </a:xfrm>
        </p:spPr>
        <p:txBody>
          <a:bodyPr/>
          <a:lstStyle/>
          <a:p>
            <a:r>
              <a:rPr lang="ru-RU" dirty="0"/>
              <a:t>2. Выберете утверждение соответствующее операции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позволяет проводить удаление шумов по средствам размытия.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позволяет проводить повышение разрешения по средствам интерполяции.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позволяет проводить удаление шумов по средствам приравнивания всем </a:t>
            </a:r>
            <a:r>
              <a:rPr lang="ru-RU" dirty="0" err="1"/>
              <a:t>пикслеям</a:t>
            </a:r>
            <a:r>
              <a:rPr lang="ru-RU" dirty="0"/>
              <a:t> медианного значений  каждого окна.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45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3025"/>
            <a:ext cx="10515600" cy="4738688"/>
          </a:xfrm>
        </p:spPr>
        <p:txBody>
          <a:bodyPr/>
          <a:lstStyle/>
          <a:p>
            <a:r>
              <a:rPr lang="ru-RU" dirty="0"/>
              <a:t>3. Выберете утверждение не соответствующее операции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с гауссовым окном приводит к эффектам размытия.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с единичным окном приводит к эффектам размытия.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свертки с окном, соответствующим сглаживанию производной приводит к эффектам размытия.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058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r>
              <a:rPr lang="ru-RU" dirty="0"/>
              <a:t>1. Выберете утверждение не соответствующее операции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позволяет выровнять среднюю цветовую палитру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позволяет провести фильтрацию (то есть выделение) определенных  особенностей изображений.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позволяет провести поиск соответствий некоторым шаблонам на изображении.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Операция позволяет удалить и понизить влияние некоторых нежелательных эффектов на изображении.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35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r>
              <a:rPr lang="ru-RU" dirty="0"/>
              <a:t>2. Выберете два утверждения не соответствующих операции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Медианный фильтр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максимума по окну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поднятия резкости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смещения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взятия среднего значения по окну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усреднения первой производной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Фильтр второй производной соответствует операции свертка.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23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Вопрос на соответствие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81586"/>
              </p:ext>
            </p:extLst>
          </p:nvPr>
        </p:nvGraphicFramePr>
        <p:xfrm>
          <a:off x="653143" y="1438275"/>
          <a:ext cx="10700657" cy="5270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1153">
                  <a:extLst>
                    <a:ext uri="{9D8B030D-6E8A-4147-A177-3AD203B41FA5}">
                      <a16:colId xmlns:a16="http://schemas.microsoft.com/office/drawing/2014/main" val="965313240"/>
                    </a:ext>
                  </a:extLst>
                </a:gridCol>
                <a:gridCol w="7699504">
                  <a:extLst>
                    <a:ext uri="{9D8B030D-6E8A-4147-A177-3AD203B41FA5}">
                      <a16:colId xmlns:a16="http://schemas.microsoft.com/office/drawing/2014/main" val="1566738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54342"/>
                  </a:ext>
                </a:extLst>
              </a:tr>
              <a:tr h="114622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ru-RU" sz="1800" b="1" u="sng" dirty="0">
                          <a:solidFill>
                            <a:schemeClr val="tx1"/>
                          </a:solidFill>
                        </a:rPr>
                        <a:t>Градационные преобразования.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попиксильные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преобразования яркости,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</a:rPr>
                        <a:t> например,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усиление контраста, инверсия (получение негатива), степенная, кусочно-линейная, логарифмическая или другая нелинейная коррекция яркости.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3349"/>
                  </a:ext>
                </a:extLst>
              </a:tr>
              <a:tr h="939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u="sng" dirty="0">
                          <a:solidFill>
                            <a:schemeClr val="tx1"/>
                          </a:solidFill>
                        </a:rPr>
                        <a:t>Гистограммные преобразования</a:t>
                      </a:r>
                      <a:r>
                        <a:rPr lang="ru-RU" sz="1800" b="0" u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например,: локальное или глобальное выравнивание гистограммы (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эквивализация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), приведение гистограммы к заданному виду или ее масштабирование.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54173"/>
                  </a:ext>
                </a:extLst>
              </a:tr>
              <a:tr h="732833">
                <a:tc>
                  <a:txBody>
                    <a:bodyPr/>
                    <a:lstStyle/>
                    <a:p>
                      <a:r>
                        <a:rPr lang="ru-RU" sz="1800" b="1" u="sng" dirty="0">
                          <a:solidFill>
                            <a:schemeClr val="tx1"/>
                          </a:solidFill>
                        </a:rPr>
                        <a:t>Пространственная фильтрация изображений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тип операций основанный на т.н. пространственной свертке,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</a:rPr>
                        <a:t> например, выделение границ, размытие или контрастность.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77189"/>
                  </a:ext>
                </a:extLst>
              </a:tr>
              <a:tr h="1146226">
                <a:tc>
                  <a:txBody>
                    <a:bodyPr/>
                    <a:lstStyle/>
                    <a:p>
                      <a:r>
                        <a:rPr lang="ru-RU" sz="1800" b="1" u="sng" dirty="0">
                          <a:solidFill>
                            <a:schemeClr val="tx1"/>
                          </a:solidFill>
                        </a:rPr>
                        <a:t>Нелинейная фильтрация изображений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тип операций основанный,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80473"/>
                  </a:ext>
                </a:extLst>
              </a:tr>
              <a:tr h="939529">
                <a:tc>
                  <a:txBody>
                    <a:bodyPr/>
                    <a:lstStyle/>
                    <a:p>
                      <a:r>
                        <a:rPr lang="ru-RU" sz="1800" b="1" u="sng" dirty="0" err="1">
                          <a:solidFill>
                            <a:schemeClr val="tx1"/>
                          </a:solidFill>
                        </a:rPr>
                        <a:t>Передискретизация</a:t>
                      </a:r>
                      <a:r>
                        <a:rPr lang="ru-RU" sz="1800" b="1" u="sng" dirty="0">
                          <a:solidFill>
                            <a:schemeClr val="tx1"/>
                          </a:solidFill>
                        </a:rPr>
                        <a:t> и интерполяция изображений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Операция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прореживания/или интерполяции значений пикселей с целью изменения общего размера изображения (сжатие, восстановление).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8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8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Вопрос на соответствие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lvl="1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4643"/>
                  </p:ext>
                </p:extLst>
              </p:nvPr>
            </p:nvGraphicFramePr>
            <p:xfrm>
              <a:off x="653143" y="1438275"/>
              <a:ext cx="8183208" cy="47548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1153">
                      <a:extLst>
                        <a:ext uri="{9D8B030D-6E8A-4147-A177-3AD203B41FA5}">
                          <a16:colId xmlns:a16="http://schemas.microsoft.com/office/drawing/2014/main" val="965313240"/>
                        </a:ext>
                      </a:extLst>
                    </a:gridCol>
                    <a:gridCol w="5182055">
                      <a:extLst>
                        <a:ext uri="{9D8B030D-6E8A-4147-A177-3AD203B41FA5}">
                          <a16:colId xmlns:a16="http://schemas.microsoft.com/office/drawing/2014/main" val="15667383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3454342"/>
                      </a:ext>
                    </a:extLst>
                  </a:tr>
                  <a:tr h="8451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ru-RU" sz="1800" b="1" u="sng" dirty="0">
                              <a:solidFill>
                                <a:schemeClr val="tx1"/>
                              </a:solidFill>
                            </a:rPr>
                            <a:t>Идентичное</a:t>
                          </a:r>
                          <a:r>
                            <a:rPr lang="ru-RU" sz="1800" b="1" u="sng" baseline="0" dirty="0">
                              <a:solidFill>
                                <a:schemeClr val="tx1"/>
                              </a:solidFill>
                            </a:rPr>
                            <a:t> ядро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293349"/>
                      </a:ext>
                    </a:extLst>
                  </a:tr>
                  <a:tr h="93952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20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Сдвиг влево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sz="20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kumimoji="0" lang="ru-RU" sz="20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en-US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ru-RU" sz="20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1654173"/>
                      </a:ext>
                    </a:extLst>
                  </a:tr>
                  <a:tr h="732833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>
                              <a:solidFill>
                                <a:schemeClr val="tx1"/>
                              </a:solidFill>
                            </a:rPr>
                            <a:t>Размытие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…</m:t>
                                          </m:r>
                                        </m:e>
                                        <m:e/>
                                        <m:e>
                                          <m:r>
                                            <a:rPr kumimoji="0" lang="ru-RU" sz="1800" b="1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4177189"/>
                      </a:ext>
                    </a:extLst>
                  </a:tr>
                  <a:tr h="849699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>
                              <a:solidFill>
                                <a:schemeClr val="tx1"/>
                              </a:solidFill>
                            </a:rPr>
                            <a:t>Выделение границ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580473"/>
                      </a:ext>
                    </a:extLst>
                  </a:tr>
                  <a:tr h="939529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>
                              <a:solidFill>
                                <a:schemeClr val="tx1"/>
                              </a:solidFill>
                            </a:rPr>
                            <a:t>Повышение резкости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</m:e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85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04643"/>
                  </p:ext>
                </p:extLst>
              </p:nvPr>
            </p:nvGraphicFramePr>
            <p:xfrm>
              <a:off x="653143" y="1438275"/>
              <a:ext cx="8183208" cy="47549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01153">
                      <a:extLst>
                        <a:ext uri="{9D8B030D-6E8A-4147-A177-3AD203B41FA5}">
                          <a16:colId xmlns:a16="http://schemas.microsoft.com/office/drawing/2014/main" val="965313240"/>
                        </a:ext>
                      </a:extLst>
                    </a:gridCol>
                    <a:gridCol w="5182055">
                      <a:extLst>
                        <a:ext uri="{9D8B030D-6E8A-4147-A177-3AD203B41FA5}">
                          <a16:colId xmlns:a16="http://schemas.microsoft.com/office/drawing/2014/main" val="156673839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3454342"/>
                      </a:ext>
                    </a:extLst>
                  </a:tr>
                  <a:tr h="84516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ru-RU" sz="1800" b="1" u="sng" dirty="0" smtClean="0">
                              <a:solidFill>
                                <a:schemeClr val="tx1"/>
                              </a:solidFill>
                            </a:rPr>
                            <a:t>Идентичное</a:t>
                          </a:r>
                          <a:r>
                            <a:rPr lang="ru-RU" sz="1800" b="1" u="sng" baseline="0" dirty="0" smtClean="0">
                              <a:solidFill>
                                <a:schemeClr val="tx1"/>
                              </a:solidFill>
                            </a:rPr>
                            <a:t> ядро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18" t="-43885" r="-471" b="-4208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293349"/>
                      </a:ext>
                    </a:extLst>
                  </a:tr>
                  <a:tr h="93952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20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Сдвиг влево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18" t="-129870" r="-471" b="-279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1654173"/>
                      </a:ext>
                    </a:extLst>
                  </a:tr>
                  <a:tr h="815277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 smtClean="0">
                              <a:solidFill>
                                <a:schemeClr val="tx1"/>
                              </a:solidFill>
                            </a:rPr>
                            <a:t>Размытие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18" t="-264179" r="-471" b="-221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4177189"/>
                      </a:ext>
                    </a:extLst>
                  </a:tr>
                  <a:tr h="849699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 smtClean="0">
                              <a:solidFill>
                                <a:schemeClr val="tx1"/>
                              </a:solidFill>
                            </a:rPr>
                            <a:t>Выделение границ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18" t="-348571" r="-471" b="-112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580473"/>
                      </a:ext>
                    </a:extLst>
                  </a:tr>
                  <a:tr h="939529">
                    <a:tc>
                      <a:txBody>
                        <a:bodyPr/>
                        <a:lstStyle/>
                        <a:p>
                          <a:r>
                            <a:rPr lang="ru-RU" sz="1800" b="1" u="sng" dirty="0" smtClean="0">
                              <a:solidFill>
                                <a:schemeClr val="tx1"/>
                              </a:solidFill>
                            </a:rPr>
                            <a:t>Повышение резкости</a:t>
                          </a:r>
                          <a:endParaRPr lang="ru-R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18" t="-407792" r="-471" b="-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850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Прямоугольник 4"/>
          <p:cNvSpPr/>
          <p:nvPr/>
        </p:nvSpPr>
        <p:spPr>
          <a:xfrm>
            <a:off x="6616142" y="59359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45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ru-RU" dirty="0"/>
              <a:t>Вопросы на расчет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515600" cy="4738688"/>
              </a:xfrm>
            </p:spPr>
            <p:txBody>
              <a:bodyPr>
                <a:normAutofit fontScale="77500" lnSpcReduction="20000"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lvl="0"/>
                <a:r>
                  <a:rPr lang="ru-RU" dirty="0"/>
                  <a:t>Если фильтр имеет размер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dirty="0"/>
                  <a:t>, то какой  нужно сделать </a:t>
                </a:r>
                <a:r>
                  <a:rPr lang="ru-RU" dirty="0" err="1"/>
                  <a:t>паддинг</a:t>
                </a:r>
                <a:r>
                  <a:rPr lang="ru-RU" dirty="0"/>
                  <a:t> чтобы выход был того же размера, что и вход:</a:t>
                </a:r>
                <a:endParaRPr lang="ru-RU" sz="2400" dirty="0"/>
              </a:p>
              <a:p>
                <a:pPr lvl="1"/>
                <a:r>
                  <a:rPr lang="ru-RU" dirty="0"/>
                  <a:t>По 1 пикселю по вертикали и </a:t>
                </a:r>
                <a:r>
                  <a:rPr lang="ru-RU" dirty="0" err="1"/>
                  <a:t>горизнотали</a:t>
                </a:r>
                <a:r>
                  <a:rPr lang="ru-RU" dirty="0"/>
                  <a:t>.</a:t>
                </a:r>
                <a:endParaRPr lang="ru-RU" sz="2000" dirty="0"/>
              </a:p>
              <a:p>
                <a:pPr lvl="1"/>
                <a:r>
                  <a:rPr lang="ru-RU" dirty="0"/>
                  <a:t>По 3 пикселю по вертикали и горизонтали.</a:t>
                </a:r>
                <a:endParaRPr lang="ru-RU" sz="2000" dirty="0"/>
              </a:p>
              <a:p>
                <a:pPr lvl="1"/>
                <a:r>
                  <a:rPr lang="ru-RU" dirty="0"/>
                  <a:t>По 2 пикселю по вертикали и горизонтали.</a:t>
                </a:r>
                <a:endParaRPr lang="ru-RU" sz="2000" dirty="0"/>
              </a:p>
              <a:p>
                <a:r>
                  <a:rPr lang="ru-RU" dirty="0"/>
                  <a:t> </a:t>
                </a:r>
                <a:endParaRPr lang="ru-RU" sz="2400" dirty="0"/>
              </a:p>
              <a:p>
                <a:pPr lvl="0"/>
                <a:r>
                  <a:rPr lang="ru-RU" dirty="0"/>
                  <a:t>Если фильтр имеет размер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5×1</m:t>
                    </m:r>
                  </m:oMath>
                </a14:m>
                <a:r>
                  <a:rPr lang="ru-RU" dirty="0"/>
                  <a:t>, то какой  нужно сделать </a:t>
                </a:r>
                <a:r>
                  <a:rPr lang="ru-RU" dirty="0" err="1"/>
                  <a:t>паддинг</a:t>
                </a:r>
                <a:r>
                  <a:rPr lang="ru-RU" dirty="0"/>
                  <a:t> чтобы выход был того же размера, что и вход</a:t>
                </a:r>
                <a:endParaRPr lang="ru-RU" sz="2400" dirty="0"/>
              </a:p>
              <a:p>
                <a:pPr lvl="3"/>
                <a:r>
                  <a:rPr lang="ru-RU" dirty="0"/>
                  <a:t>По 2 пикселя по вертикали.</a:t>
                </a:r>
                <a:endParaRPr lang="ru-RU" sz="1600" dirty="0"/>
              </a:p>
              <a:p>
                <a:pPr lvl="3"/>
                <a:r>
                  <a:rPr lang="ru-RU" dirty="0"/>
                  <a:t>По 3 пикселю по вертикали и горизонтали.</a:t>
                </a:r>
                <a:endParaRPr lang="ru-RU" sz="1600" dirty="0"/>
              </a:p>
              <a:p>
                <a:pPr lvl="3"/>
                <a:r>
                  <a:rPr lang="ru-RU" dirty="0"/>
                  <a:t>По 1 пикселю по горизонтали.</a:t>
                </a:r>
                <a:endParaRPr lang="ru-RU" sz="1600" dirty="0"/>
              </a:p>
              <a:p>
                <a:pPr lvl="0"/>
                <a:r>
                  <a:rPr lang="ru-RU" dirty="0"/>
                  <a:t>Если входной массив [1,1,2,2,1,1], а ядро свертки [1,1,1], то каким будет результат свертки без </a:t>
                </a:r>
                <a:r>
                  <a:rPr lang="ru-RU" dirty="0" err="1"/>
                  <a:t>паддинга</a:t>
                </a:r>
                <a:r>
                  <a:rPr lang="ru-RU" dirty="0"/>
                  <a:t>:</a:t>
                </a:r>
                <a:endParaRPr lang="ru-RU" sz="2400" dirty="0"/>
              </a:p>
              <a:p>
                <a:pPr lvl="3"/>
                <a:r>
                  <a:rPr lang="en-US" dirty="0"/>
                  <a:t>[4,5,5,4]</a:t>
                </a:r>
                <a:endParaRPr lang="ru-RU" sz="1600" dirty="0"/>
              </a:p>
              <a:p>
                <a:pPr lvl="3"/>
                <a:r>
                  <a:rPr lang="en-US" dirty="0"/>
                  <a:t>[0,1,1,0]</a:t>
                </a:r>
                <a:endParaRPr lang="ru-RU" sz="1600" dirty="0"/>
              </a:p>
              <a:p>
                <a:pPr lvl="3"/>
                <a:r>
                  <a:rPr lang="en-US" dirty="0"/>
                  <a:t>[2,4,5,5,4,2]</a:t>
                </a:r>
                <a:endParaRPr lang="ru-RU" sz="1600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515600" cy="4738688"/>
              </a:xfrm>
              <a:blipFill>
                <a:blip r:embed="rId2"/>
                <a:stretch>
                  <a:fillRect l="-696" r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616142" y="59359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3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100" dirty="0" err="1">
                <a:solidFill>
                  <a:schemeClr val="bg1"/>
                </a:solidFill>
              </a:rPr>
              <a:t>эквивализация</a:t>
            </a:r>
            <a:r>
              <a:rPr lang="ru-RU" sz="21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3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3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6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</p:txBody>
      </p:sp>
    </p:spTree>
    <p:extLst>
      <p:ext uri="{BB962C8B-B14F-4D97-AF65-F5344CB8AC3E}">
        <p14:creationId xmlns:p14="http://schemas.microsoft.com/office/powerpoint/2010/main" val="137681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 использования фильтрации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874" y="1084262"/>
            <a:ext cx="5544915" cy="55357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Полный снимок скелета, полученный с помощью гамма лучей.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(а) Исходное изображение.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(б) Применение оператора лапласиана к изображению (а).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(в) Повышение резкости сложением изображений (а) и (б).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(г) Применение оператора </a:t>
            </a:r>
            <a:r>
              <a:rPr lang="ru-RU" sz="1800" dirty="0" err="1">
                <a:solidFill>
                  <a:schemeClr val="bg1"/>
                </a:solidFill>
              </a:rPr>
              <a:t>Собела</a:t>
            </a:r>
            <a:r>
              <a:rPr lang="ru-RU" sz="1800" dirty="0">
                <a:solidFill>
                  <a:schemeClr val="bg1"/>
                </a:solidFill>
              </a:rPr>
              <a:t> к изображению (а).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(д) Изображение (г),сглаженное усредняющим фильтром по окрестности 5х5.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(е) Изображение маска, полученное перемножением изображение (в) и (д).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(ж) Изображение с повышенной резкостью, полученное сложением изображений (а) и (е).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(з) Конечный результат, подученный из изображения (ж) градационной коррекцией по степенному закону.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27" t="2481" r="1781" b="2126"/>
          <a:stretch/>
        </p:blipFill>
        <p:spPr>
          <a:xfrm>
            <a:off x="5982789" y="1205709"/>
            <a:ext cx="5869576" cy="4924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145119" y="6308209"/>
            <a:ext cx="5544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http://window.edu.ru/resource/899/79899/files/OOI.pdf</a:t>
            </a:r>
          </a:p>
        </p:txBody>
      </p:sp>
    </p:spTree>
    <p:extLst>
      <p:ext uri="{BB962C8B-B14F-4D97-AF65-F5344CB8AC3E}">
        <p14:creationId xmlns:p14="http://schemas.microsoft.com/office/powerpoint/2010/main" val="1933306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705760" y="1391071"/>
            <a:ext cx="11130476" cy="5421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376544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546" y="1668927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05760" y="4058535"/>
            <a:ext cx="3751981" cy="2725704"/>
            <a:chOff x="705760" y="4058535"/>
            <a:chExt cx="3751981" cy="2725704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D54FA846-48D3-284E-96A8-2282EFBF8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0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6D86DB-B76D-E948-8188-EE8B31CB3876}"/>
                </a:ext>
              </a:extLst>
            </p:cNvPr>
            <p:cNvSpPr txBox="1"/>
            <p:nvPr/>
          </p:nvSpPr>
          <p:spPr>
            <a:xfrm>
              <a:off x="3229082" y="5953242"/>
              <a:ext cx="1228659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[</a:t>
              </a:r>
              <a:r>
                <a:rPr lang="ru-RU" sz="1600" dirty="0"/>
                <a:t>[-1, -1,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 8,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-1,  -1]</a:t>
              </a:r>
              <a:r>
                <a:rPr lang="en-US" sz="1600" dirty="0"/>
                <a:t>]</a:t>
              </a:r>
              <a:endParaRPr lang="ru-RU" sz="1600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57876" y="1391072"/>
            <a:ext cx="3713780" cy="2667463"/>
            <a:chOff x="8122456" y="1391072"/>
            <a:chExt cx="3713780" cy="2667463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BAB2B29-0F0E-0C48-9107-9463750D5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63"/>
            <a:stretch/>
          </p:blipFill>
          <p:spPr bwMode="auto">
            <a:xfrm>
              <a:off x="8122456" y="1391072"/>
              <a:ext cx="3713780" cy="2667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F40ED-AF38-2743-8E1B-1D1AB3CD233B}"/>
                </a:ext>
              </a:extLst>
            </p:cNvPr>
            <p:cNvSpPr txBox="1"/>
            <p:nvPr/>
          </p:nvSpPr>
          <p:spPr>
            <a:xfrm>
              <a:off x="10810730" y="3227538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[1, 1, 1],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]]</a:t>
              </a:r>
            </a:p>
          </p:txBody>
        </p:sp>
      </p:grpSp>
      <p:pic>
        <p:nvPicPr>
          <p:cNvPr id="6152" name="Picture 8">
            <a:extLst>
              <a:ext uri="{FF2B5EF4-FFF2-40B4-BE49-F238E27FC236}">
                <a16:creationId xmlns:a16="http://schemas.microsoft.com/office/drawing/2014/main" id="{078194F6-8775-2E49-BB3C-E46B9463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73" y="4058535"/>
            <a:ext cx="3751981" cy="27257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6900895" y="5911978"/>
            <a:ext cx="122865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8084255" y="4058535"/>
            <a:ext cx="3751981" cy="2725704"/>
            <a:chOff x="8084255" y="4058535"/>
            <a:chExt cx="3751981" cy="2725704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7F7A4F53-2892-4A42-AD09-005F6A997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255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BD0B37-673E-1747-8281-829AD0B8D2F3}"/>
                </a:ext>
              </a:extLst>
            </p:cNvPr>
            <p:cNvSpPr txBox="1"/>
            <p:nvPr/>
          </p:nvSpPr>
          <p:spPr>
            <a:xfrm>
              <a:off x="10719361" y="5940254"/>
              <a:ext cx="1116875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[[-2, -1, 0],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[-1,  1, 1],</a:t>
              </a:r>
            </a:p>
            <a:p>
              <a:r>
                <a:rPr lang="ru-RU" sz="1600" dirty="0"/>
                <a:t>  [ 0,  1, </a:t>
              </a:r>
              <a:r>
                <a:rPr lang="en-US" sz="1600" dirty="0"/>
                <a:t> </a:t>
              </a:r>
              <a:r>
                <a:rPr lang="ru-RU" sz="1600" dirty="0"/>
                <a:t>2]]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3161" y="1391071"/>
            <a:ext cx="3751981" cy="2667464"/>
            <a:chOff x="4377573" y="1391071"/>
            <a:chExt cx="3751981" cy="2667464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EEA2940-A9FC-E44A-A1DA-1DF0FC569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6" r="52482"/>
            <a:stretch/>
          </p:blipFill>
          <p:spPr bwMode="auto">
            <a:xfrm>
              <a:off x="4377573" y="1391071"/>
              <a:ext cx="3751981" cy="2667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1584E0-7A6A-F64B-A224-7199AC504B63}"/>
                </a:ext>
              </a:extLst>
            </p:cNvPr>
            <p:cNvSpPr txBox="1"/>
            <p:nvPr/>
          </p:nvSpPr>
          <p:spPr>
            <a:xfrm>
              <a:off x="7116647" y="3186274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</a:t>
              </a:r>
              <a:r>
                <a:rPr lang="en-US" sz="1600" dirty="0"/>
                <a:t>0</a:t>
              </a:r>
              <a:r>
                <a:rPr lang="ru-RU" sz="1600" dirty="0"/>
                <a:t>, 1,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]]</a:t>
              </a: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1420"/>
          <a:stretch/>
        </p:blipFill>
        <p:spPr>
          <a:xfrm>
            <a:off x="8149250" y="1587047"/>
            <a:ext cx="3686311" cy="25127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730563" y="3168327"/>
            <a:ext cx="1105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[[0, 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5, -1],</a:t>
            </a:r>
          </a:p>
          <a:p>
            <a:r>
              <a:rPr lang="ru-RU" sz="1600" dirty="0"/>
              <a:t>  [0, -1,  0]]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98198" y="130439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sharpen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290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5750" y="1170758"/>
                <a:ext cx="11620500" cy="5372100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dirty="0"/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Часто, особенно в классической обработке изображений, для вычисления свертки вместо формулы используют важное свойство свертки, которое может быть записано как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sSup>
                        <m:sSup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это Фурье-спектры изображения и ядра свертки, имеющие равный размер;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2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прямого двухмерного преобразования Фурье;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</m:t>
                    </m:r>
                    <m:sSup>
                      <m:sSup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обратного преобразования Фурье. 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операция выполняется между функциями разной размерности, то изображение меньшей размерности должно быть дополнено нулями с краев до равных значений со вторым изображением.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Также операция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выполняется только для изображений четных размерностей.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Классическое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выполняется для размерностей, кратных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(например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024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), однако существуют алгоритмы, позволяющие обойти это ограничение.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170758"/>
                <a:ext cx="11620500" cy="5372100"/>
              </a:xfrm>
              <a:blipFill>
                <a:blip r:embed="rId2"/>
                <a:stretch>
                  <a:fillRect l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109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/>
          <a:lstStyle/>
          <a:p>
            <a:r>
              <a:rPr lang="ru-RU" dirty="0"/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2117" y="2254487"/>
            <a:ext cx="2287259" cy="522896"/>
          </a:xfrm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Выделение границ</a:t>
            </a:r>
            <a:endParaRPr lang="en-US" sz="20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20527"/>
              </p:ext>
            </p:extLst>
          </p:nvPr>
        </p:nvGraphicFramePr>
        <p:xfrm>
          <a:off x="8499208" y="1503786"/>
          <a:ext cx="2556510" cy="1136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2" imgW="1600200" imgH="711000" progId="Equation.3">
                  <p:embed/>
                </p:oleObj>
              </mc:Choice>
              <mc:Fallback>
                <p:oleObj name="Уравнение" r:id="rId2" imgW="1600200" imgH="711000" progId="Equation.3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99208" y="1503786"/>
                        <a:ext cx="2556510" cy="1136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Boat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3" y="3938507"/>
            <a:ext cx="2197373" cy="219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96881" y="4698585"/>
            <a:ext cx="2671059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altLang="ru-RU" sz="2000" dirty="0"/>
              <a:t>Тиснение (</a:t>
            </a:r>
            <a:r>
              <a:rPr lang="en-US" altLang="ru-RU" sz="2000" dirty="0"/>
              <a:t>embossing)</a:t>
            </a:r>
            <a:endParaRPr lang="ru-RU" altLang="ru-RU" sz="2000" dirty="0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139409"/>
              </p:ext>
            </p:extLst>
          </p:nvPr>
        </p:nvGraphicFramePr>
        <p:xfrm>
          <a:off x="8909050" y="4699000"/>
          <a:ext cx="21621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5" imgW="1523880" imgH="711000" progId="Equation.3">
                  <p:embed/>
                </p:oleObj>
              </mc:Choice>
              <mc:Fallback>
                <p:oleObj name="Уравнение" r:id="rId5" imgW="1523880" imgH="711000" progId="Equation.3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9050" y="4699000"/>
                        <a:ext cx="216217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4" descr="Boat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19" y="1400241"/>
            <a:ext cx="2228717" cy="2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Boat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17" y="1400241"/>
            <a:ext cx="2228717" cy="2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Boat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17" y="3900827"/>
            <a:ext cx="2235053" cy="223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998615" y="2699802"/>
            <a:ext cx="251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dirty="0"/>
              <a:t>+ модуль, нормировка, </a:t>
            </a:r>
          </a:p>
          <a:p>
            <a:r>
              <a:rPr lang="ru-RU" altLang="ru-RU" dirty="0"/>
              <a:t>применение порога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998615" y="5766548"/>
            <a:ext cx="3044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dirty="0"/>
              <a:t>+ сдвиг яркости, нормировка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55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Примеры более сложных операций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0"/>
          <a:stretch/>
        </p:blipFill>
        <p:spPr>
          <a:xfrm>
            <a:off x="4313027" y="1899920"/>
            <a:ext cx="7522897" cy="4159446"/>
          </a:xfrm>
        </p:spPr>
      </p:pic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50426" y="2876865"/>
            <a:ext cx="153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ru-RU" dirty="0" err="1"/>
              <a:t>Unsharp</a:t>
            </a:r>
            <a:r>
              <a:rPr lang="en-US" altLang="ru-RU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122707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Примеры нелинейных операций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0"/>
          <a:stretch/>
        </p:blipFill>
        <p:spPr>
          <a:xfrm>
            <a:off x="5603028" y="2031999"/>
            <a:ext cx="5801784" cy="328136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2"/>
          <a:stretch/>
        </p:blipFill>
        <p:spPr>
          <a:xfrm>
            <a:off x="3458198" y="1183877"/>
            <a:ext cx="9144000" cy="56083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1910545"/>
            <a:ext cx="39851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400" dirty="0"/>
              <a:t>Медианный фильтр</a:t>
            </a:r>
            <a:endParaRPr lang="en-US" altLang="ru-RU" sz="2400" dirty="0"/>
          </a:p>
          <a:p>
            <a:pPr lvl="1"/>
            <a:r>
              <a:rPr lang="ru-RU" altLang="ru-RU" sz="2000" dirty="0"/>
              <a:t>Каждый пиксель принимает значение, являющееся медианой значений пикселей в окрестности</a:t>
            </a:r>
          </a:p>
          <a:p>
            <a:pPr lvl="1"/>
            <a:r>
              <a:rPr lang="ru-RU" altLang="ru-RU" sz="2000" dirty="0"/>
              <a:t>Медиана – средний элемент в отсортированном массиве</a:t>
            </a:r>
          </a:p>
          <a:p>
            <a:pPr lvl="1"/>
            <a:r>
              <a:rPr lang="ru-RU" altLang="ru-RU" sz="2000" dirty="0"/>
              <a:t>Позволяет подавить шум (особенно, единичные «выпадающие» пиксели), не размывая границ</a:t>
            </a:r>
          </a:p>
        </p:txBody>
      </p:sp>
    </p:spTree>
    <p:extLst>
      <p:ext uri="{BB962C8B-B14F-4D97-AF65-F5344CB8AC3E}">
        <p14:creationId xmlns:p14="http://schemas.microsoft.com/office/powerpoint/2010/main" val="173270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100" dirty="0" err="1">
                <a:solidFill>
                  <a:schemeClr val="bg1"/>
                </a:solidFill>
              </a:rPr>
              <a:t>эквивализация</a:t>
            </a:r>
            <a:r>
              <a:rPr lang="ru-RU" sz="21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1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</p:txBody>
      </p:sp>
    </p:spTree>
    <p:extLst>
      <p:ext uri="{BB962C8B-B14F-4D97-AF65-F5344CB8AC3E}">
        <p14:creationId xmlns:p14="http://schemas.microsoft.com/office/powerpoint/2010/main" val="17064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30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3000" b="1" u="sng" dirty="0">
                <a:solidFill>
                  <a:schemeClr val="bg1"/>
                </a:solidFill>
              </a:rPr>
              <a:t> и интерполяция изображений</a:t>
            </a:r>
            <a:r>
              <a:rPr lang="ru-RU" sz="3000" dirty="0">
                <a:solidFill>
                  <a:schemeClr val="bg1"/>
                </a:solidFill>
              </a:rPr>
              <a:t>. 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61752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200" y="3651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512888"/>
            <a:ext cx="11112500" cy="50276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Классические подходы: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Полностью ручной подбор всех этапов обработки.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Разные этапы требуют разных методов оптимизации.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Высокая интерпретируемость.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Решение задач низкого и среднего уровней абстрактности.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Современные (на основе глубокого обучения нейронных сетей):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Автоматическое выделение признаков.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Большинство преобразований выполняются внутри модели.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Подход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(полностью на единых принципах).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Требуется много примеров.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Слабая интерпретируемость.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Решение задач высокого уровня абстрактности.</a:t>
            </a:r>
          </a:p>
        </p:txBody>
      </p:sp>
    </p:spTree>
    <p:extLst>
      <p:ext uri="{BB962C8B-B14F-4D97-AF65-F5344CB8AC3E}">
        <p14:creationId xmlns:p14="http://schemas.microsoft.com/office/powerpoint/2010/main" val="20350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825756"/>
              </p:ext>
            </p:extLst>
          </p:nvPr>
        </p:nvGraphicFramePr>
        <p:xfrm>
          <a:off x="241300" y="1169988"/>
          <a:ext cx="11722100" cy="5400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414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3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4244</Words>
  <Application>Microsoft Macintosh PowerPoint</Application>
  <PresentationFormat>Широкоэкранный</PresentationFormat>
  <Paragraphs>401</Paragraphs>
  <Slides>45</Slides>
  <Notes>0</Notes>
  <HiddenSlides>6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Тема Office</vt:lpstr>
      <vt:lpstr>Уравнение</vt:lpstr>
      <vt:lpstr>Презентация PowerPoint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Отличия классических и современных подходов</vt:lpstr>
      <vt:lpstr>Отличия классических и современных подходов</vt:lpstr>
      <vt:lpstr>Операция свертки.</vt:lpstr>
      <vt:lpstr>Операция свертки с окном.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  <vt:lpstr>Отличия нелинейных операций фильтрации. </vt:lpstr>
      <vt:lpstr>Отличия нелинейных операций фильтрации. </vt:lpstr>
      <vt:lpstr>Отличия нелинейных операций фильтрации.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 на соответствие</vt:lpstr>
      <vt:lpstr>Вопрос на соответствие</vt:lpstr>
      <vt:lpstr>Вопросы на расчет</vt:lpstr>
      <vt:lpstr>Пример использования фильтрации</vt:lpstr>
      <vt:lpstr>Примеры фильтрации (свертка)</vt:lpstr>
      <vt:lpstr>Операция свертки.</vt:lpstr>
      <vt:lpstr>Операция фильтрации. Смысл ядра свертки</vt:lpstr>
      <vt:lpstr>Примеры более сложных операций</vt:lpstr>
      <vt:lpstr>Примеры нелинейных операций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173</cp:revision>
  <dcterms:created xsi:type="dcterms:W3CDTF">2021-09-13T05:13:58Z</dcterms:created>
  <dcterms:modified xsi:type="dcterms:W3CDTF">2022-09-11T06:27:33Z</dcterms:modified>
</cp:coreProperties>
</file>